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1" r:id="rId4"/>
    <p:sldId id="258" r:id="rId5"/>
    <p:sldId id="259" r:id="rId6"/>
    <p:sldId id="294" r:id="rId7"/>
    <p:sldId id="260" r:id="rId8"/>
    <p:sldId id="311" r:id="rId9"/>
    <p:sldId id="261" r:id="rId10"/>
    <p:sldId id="262" r:id="rId11"/>
    <p:sldId id="295" r:id="rId12"/>
    <p:sldId id="296" r:id="rId13"/>
    <p:sldId id="263" r:id="rId14"/>
    <p:sldId id="304" r:id="rId15"/>
    <p:sldId id="318" r:id="rId16"/>
    <p:sldId id="264" r:id="rId17"/>
    <p:sldId id="271" r:id="rId18"/>
    <p:sldId id="306" r:id="rId19"/>
    <p:sldId id="307" r:id="rId20"/>
    <p:sldId id="312" r:id="rId21"/>
    <p:sldId id="305" r:id="rId22"/>
    <p:sldId id="276" r:id="rId23"/>
    <p:sldId id="275" r:id="rId24"/>
    <p:sldId id="298" r:id="rId25"/>
    <p:sldId id="266" r:id="rId26"/>
    <p:sldId id="272" r:id="rId27"/>
    <p:sldId id="267" r:id="rId28"/>
    <p:sldId id="297" r:id="rId29"/>
    <p:sldId id="273" r:id="rId30"/>
    <p:sldId id="278" r:id="rId31"/>
    <p:sldId id="308" r:id="rId32"/>
    <p:sldId id="274" r:id="rId33"/>
    <p:sldId id="309" r:id="rId34"/>
    <p:sldId id="277" r:id="rId35"/>
    <p:sldId id="279" r:id="rId36"/>
    <p:sldId id="280" r:id="rId37"/>
    <p:sldId id="281" r:id="rId38"/>
    <p:sldId id="286" r:id="rId39"/>
    <p:sldId id="283" r:id="rId40"/>
    <p:sldId id="284" r:id="rId41"/>
    <p:sldId id="285" r:id="rId42"/>
    <p:sldId id="303" r:id="rId43"/>
    <p:sldId id="302" r:id="rId44"/>
    <p:sldId id="292" r:id="rId45"/>
    <p:sldId id="288" r:id="rId46"/>
    <p:sldId id="287" r:id="rId47"/>
    <p:sldId id="290" r:id="rId48"/>
    <p:sldId id="289" r:id="rId49"/>
    <p:sldId id="301" r:id="rId50"/>
    <p:sldId id="300" r:id="rId51"/>
    <p:sldId id="315" r:id="rId52"/>
    <p:sldId id="319" r:id="rId53"/>
    <p:sldId id="320" r:id="rId54"/>
    <p:sldId id="321" r:id="rId55"/>
    <p:sldId id="317" r:id="rId56"/>
    <p:sldId id="310" r:id="rId57"/>
    <p:sldId id="313" r:id="rId58"/>
    <p:sldId id="314" r:id="rId59"/>
    <p:sldId id="293" r:id="rId60"/>
    <p:sldId id="299" r:id="rId61"/>
    <p:sldId id="316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EEF5FC"/>
    <a:srgbClr val="F5F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1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ser.xmission.com/~alanne/DS4/DS4Main.html" TargetMode="External"/><Relationship Id="rId2" Type="http://schemas.openxmlformats.org/officeDocument/2006/relationships/hyperlink" Target="https://user.xmission.com/~alanne/DS5/DS5Main.html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772400" cy="327660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How to design and build</a:t>
            </a:r>
            <a:br>
              <a:rPr lang="en-US" sz="4800" dirty="0"/>
            </a:br>
            <a:r>
              <a:rPr lang="en-US" sz="4800" dirty="0"/>
              <a:t>lightweight and compact telescopes</a:t>
            </a:r>
            <a:br>
              <a:rPr lang="en-US" sz="4800" dirty="0"/>
            </a:br>
            <a:br>
              <a:rPr lang="en-US" sz="4800" dirty="0"/>
            </a:br>
            <a:r>
              <a:rPr lang="en-US" sz="3600" dirty="0"/>
              <a:t>Alan Scott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DS Trill</a:t>
            </a:r>
          </a:p>
        </p:txBody>
      </p:sp>
      <p:pic>
        <p:nvPicPr>
          <p:cNvPr id="5122" name="Picture 2" descr="C:\alan\pictures\telescopes\dstr\DSCN0606smal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7056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Space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362200"/>
            <a:ext cx="5349344" cy="314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Trill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19200"/>
            <a:ext cx="5718118" cy="270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962400"/>
            <a:ext cx="6515100" cy="268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reflecting telescope?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936225"/>
            <a:ext cx="8229600" cy="385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and building a Telescope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Choose the correct goals</a:t>
            </a:r>
          </a:p>
          <a:p>
            <a:r>
              <a:rPr lang="en-US" dirty="0"/>
              <a:t>Order the goals</a:t>
            </a:r>
          </a:p>
          <a:p>
            <a:r>
              <a:rPr lang="en-US" dirty="0"/>
              <a:t>Work big picture before details</a:t>
            </a:r>
          </a:p>
          <a:p>
            <a:r>
              <a:rPr lang="en-US" dirty="0"/>
              <a:t>Design on paper first</a:t>
            </a:r>
          </a:p>
          <a:p>
            <a:r>
              <a:rPr lang="en-US" dirty="0"/>
              <a:t>Prototype the hard stuff</a:t>
            </a:r>
          </a:p>
          <a:p>
            <a:r>
              <a:rPr lang="en-US" dirty="0"/>
              <a:t>Order of design and build is mirror box, upper cage, trusses, bearings , rocker box and ground board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208308" cy="540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Good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Target objects (planets, double stars, clusters)</a:t>
            </a:r>
          </a:p>
          <a:p>
            <a:r>
              <a:rPr lang="en-US" dirty="0"/>
              <a:t>Optics size and type (light gathering)</a:t>
            </a:r>
          </a:p>
          <a:p>
            <a:r>
              <a:rPr lang="en-US" dirty="0"/>
              <a:t>Eyepiece height (do I need a ladder?)</a:t>
            </a:r>
          </a:p>
          <a:p>
            <a:r>
              <a:rPr lang="en-US" dirty="0"/>
              <a:t>Weight and size in transport (how to move it?)</a:t>
            </a:r>
          </a:p>
          <a:p>
            <a:r>
              <a:rPr lang="en-US" dirty="0"/>
              <a:t>Setup / teardown time (at 3am)</a:t>
            </a:r>
          </a:p>
          <a:p>
            <a:r>
              <a:rPr lang="en-US" dirty="0"/>
              <a:t>Total system cost (telescope, eyepieces, transport)</a:t>
            </a:r>
          </a:p>
          <a:p>
            <a:r>
              <a:rPr lang="en-US" dirty="0"/>
              <a:t>Obsession classics – designed with great goals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Bad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Wire spider (DS-4)</a:t>
            </a:r>
          </a:p>
          <a:p>
            <a:r>
              <a:rPr lang="en-US" dirty="0"/>
              <a:t>Single ring upper cage (DS-4)</a:t>
            </a:r>
          </a:p>
          <a:p>
            <a:r>
              <a:rPr lang="en-US" dirty="0"/>
              <a:t>Ultra compact that is too heavy to lift (Obsession 18” UC is 72 lbs), and needs wheel barrow handles and ramps.</a:t>
            </a:r>
          </a:p>
          <a:p>
            <a:r>
              <a:rPr lang="en-US" dirty="0"/>
              <a:t>Ultra light that is flimsy, needs a ladder or is not compact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zSky 2015 Header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514600"/>
            <a:ext cx="8103444" cy="3352800"/>
          </a:xfrm>
          <a:prstGeom prst="rect">
            <a:avLst/>
          </a:prstGeom>
          <a:noFill/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Why build a travel telescope - </a:t>
            </a:r>
            <a:r>
              <a:rPr lang="en-US" dirty="0" err="1"/>
              <a:t>OzSky</a:t>
            </a:r>
            <a:endParaRPr lang="en-US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AutoShape 2" descr="http://ozsky.org/Gallery/OzSky2011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284" name="AutoShape 4" descr="http://ozsky.org/Gallery/OzSky2011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144000" cy="579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772400" cy="3048000"/>
          </a:xfrm>
        </p:spPr>
        <p:txBody>
          <a:bodyPr>
            <a:normAutofit/>
          </a:bodyPr>
          <a:lstStyle/>
          <a:p>
            <a:r>
              <a:rPr lang="en-US" sz="4800" dirty="0"/>
              <a:t>Deep Space Trill</a:t>
            </a:r>
            <a:br>
              <a:rPr lang="en-US" sz="4800" dirty="0"/>
            </a:br>
            <a:r>
              <a:rPr lang="en-US" sz="2000" dirty="0"/>
              <a:t> </a:t>
            </a:r>
            <a:br>
              <a:rPr lang="en-US" sz="4800" dirty="0"/>
            </a:br>
            <a:r>
              <a:rPr lang="en-US" sz="4000" dirty="0"/>
              <a:t>12” truss dob reflector</a:t>
            </a:r>
            <a:br>
              <a:rPr lang="en-US" sz="4000" dirty="0"/>
            </a:br>
            <a:r>
              <a:rPr lang="en-US" sz="4000" dirty="0"/>
              <a:t>that fits in a suitcase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OzSky</a:t>
            </a:r>
            <a:r>
              <a:rPr lang="en-US" dirty="0"/>
              <a:t> 2017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things first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build a travel telescope?</a:t>
            </a:r>
          </a:p>
          <a:p>
            <a:pPr lvl="1"/>
            <a:r>
              <a:rPr lang="en-US" dirty="0"/>
              <a:t>Have personal telescope at </a:t>
            </a:r>
            <a:r>
              <a:rPr lang="en-US" dirty="0" err="1"/>
              <a:t>OzSky</a:t>
            </a:r>
            <a:endParaRPr lang="en-US" dirty="0"/>
          </a:p>
          <a:p>
            <a:pPr lvl="1"/>
            <a:r>
              <a:rPr lang="en-US" dirty="0"/>
              <a:t>Have an air travel ready telescope for star parties</a:t>
            </a:r>
          </a:p>
          <a:p>
            <a:pPr lvl="1"/>
            <a:r>
              <a:rPr lang="en-US" dirty="0"/>
              <a:t>Engineering/ craftsmanship challenge</a:t>
            </a:r>
          </a:p>
          <a:p>
            <a:pPr lvl="1"/>
            <a:r>
              <a:rPr lang="en-US" dirty="0"/>
              <a:t>Fun… I enjoy designing and building telescopes</a:t>
            </a:r>
          </a:p>
          <a:p>
            <a:r>
              <a:rPr lang="en-US" dirty="0"/>
              <a:t>Can I buy it?</a:t>
            </a:r>
          </a:p>
          <a:p>
            <a:pPr lvl="1"/>
            <a:r>
              <a:rPr lang="en-US" dirty="0"/>
              <a:t>Probably not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goals for Trill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How do you ship the telescope?  UPS, checked luggage, or carry on luggage?</a:t>
            </a:r>
          </a:p>
          <a:p>
            <a:pPr lvl="1"/>
            <a:r>
              <a:rPr lang="en-US" dirty="0"/>
              <a:t>Answer: checked luggage.  </a:t>
            </a:r>
          </a:p>
          <a:p>
            <a:pPr lvl="1"/>
            <a:r>
              <a:rPr lang="en-US" dirty="0"/>
              <a:t>Advantage: This allowed larger mirror and heavier telescope, and reduced threat going through security.</a:t>
            </a:r>
          </a:p>
          <a:p>
            <a:pPr lvl="1"/>
            <a:r>
              <a:rPr lang="en-US" dirty="0"/>
              <a:t>Disadvantage: Scope will undergo rougher treatment.</a:t>
            </a:r>
          </a:p>
          <a:p>
            <a:r>
              <a:rPr lang="en-US" dirty="0"/>
              <a:t>How do you package the telescope?  Examples – box, crate, or luggage?</a:t>
            </a:r>
          </a:p>
          <a:p>
            <a:pPr lvl="1"/>
            <a:r>
              <a:rPr lang="en-US" dirty="0"/>
              <a:t>Answer: 2 wheeled luggage.</a:t>
            </a:r>
          </a:p>
          <a:p>
            <a:pPr lvl="1"/>
            <a:r>
              <a:rPr lang="en-US" dirty="0"/>
              <a:t>Advantage: This allows easy ground transport.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Ordered Goals for Trill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Telescope fits in suitcase (24”X15 ½”X8”)</a:t>
            </a:r>
          </a:p>
          <a:p>
            <a:r>
              <a:rPr lang="en-US" dirty="0"/>
              <a:t>Total weight under 50 lbs (24 kg) including suitcase for airline travel, 44 lbs (20 kg) for train travel (final is 44 lbs, 20 kg)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Largest mirror for size and weight limits</a:t>
            </a:r>
          </a:p>
          <a:p>
            <a:r>
              <a:rPr lang="en-US" dirty="0"/>
              <a:t>Eyepiece height under 66” (1.67 m)</a:t>
            </a:r>
          </a:p>
          <a:p>
            <a:r>
              <a:rPr lang="en-US" dirty="0"/>
              <a:t>Packed telescope almost indestructible</a:t>
            </a:r>
          </a:p>
          <a:p>
            <a:r>
              <a:rPr lang="en-US" dirty="0"/>
              <a:t>Mirror enclosed, stay with telescope</a:t>
            </a:r>
          </a:p>
          <a:p>
            <a:r>
              <a:rPr lang="en-US" dirty="0"/>
              <a:t>Setup/teardown time around 15 minutes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most important tools</a:t>
            </a:r>
            <a:br>
              <a:rPr lang="en-US" dirty="0"/>
            </a:br>
            <a:r>
              <a:rPr lang="en-US" dirty="0"/>
              <a:t>in the toolbox</a:t>
            </a:r>
          </a:p>
        </p:txBody>
      </p:sp>
      <p:pic>
        <p:nvPicPr>
          <p:cNvPr id="2050" name="Picture 2" descr="C:\alan\pictures\telescopes\dstr\DSCN20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/>
              <a:t>Trill’s Stored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Height (maximum 8” unexpanded)</a:t>
            </a:r>
          </a:p>
          <a:p>
            <a:pPr lvl="1"/>
            <a:r>
              <a:rPr lang="en-US" dirty="0"/>
              <a:t>1” trusses on bottom of case</a:t>
            </a:r>
          </a:p>
          <a:p>
            <a:pPr lvl="1"/>
            <a:r>
              <a:rPr lang="en-US" dirty="0"/>
              <a:t>½” ground board</a:t>
            </a:r>
          </a:p>
          <a:p>
            <a:pPr lvl="1"/>
            <a:r>
              <a:rPr lang="en-US" dirty="0"/>
              <a:t>½” rocker box bottom</a:t>
            </a:r>
          </a:p>
          <a:p>
            <a:pPr lvl="1"/>
            <a:r>
              <a:rPr lang="en-US" dirty="0"/>
              <a:t>½” mirror box plywood bottom</a:t>
            </a:r>
          </a:p>
          <a:p>
            <a:pPr lvl="1"/>
            <a:r>
              <a:rPr lang="en-US" dirty="0"/>
              <a:t>¾” mirror cell and empty space above mirror</a:t>
            </a:r>
          </a:p>
          <a:p>
            <a:pPr lvl="1"/>
            <a:r>
              <a:rPr lang="en-US" dirty="0"/>
              <a:t>1 ½” mirror </a:t>
            </a:r>
          </a:p>
          <a:p>
            <a:pPr lvl="1"/>
            <a:r>
              <a:rPr lang="en-US" dirty="0"/>
              <a:t>3 x ½” upper cage plywood rings</a:t>
            </a:r>
          </a:p>
          <a:p>
            <a:pPr lvl="1"/>
            <a:r>
              <a:rPr lang="en-US" dirty="0"/>
              <a:t>2 x ½” bearings</a:t>
            </a:r>
          </a:p>
          <a:p>
            <a:r>
              <a:rPr lang="en-US" dirty="0"/>
              <a:t>Total: 7 ¼”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/>
              <a:t>Trill’s Stored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Width of mirror and rocker box (maximum 15 ½” )</a:t>
            </a:r>
          </a:p>
          <a:p>
            <a:pPr lvl="1"/>
            <a:r>
              <a:rPr lang="en-US" dirty="0"/>
              <a:t>12” mirror</a:t>
            </a:r>
          </a:p>
          <a:p>
            <a:pPr lvl="1"/>
            <a:r>
              <a:rPr lang="en-US" dirty="0"/>
              <a:t>½” gap</a:t>
            </a:r>
          </a:p>
          <a:p>
            <a:pPr lvl="1"/>
            <a:r>
              <a:rPr lang="en-US" dirty="0"/>
              <a:t>2 x ½” plywood sides</a:t>
            </a:r>
          </a:p>
          <a:p>
            <a:pPr lvl="1"/>
            <a:r>
              <a:rPr lang="en-US" dirty="0"/>
              <a:t>1” for trusses</a:t>
            </a:r>
          </a:p>
          <a:p>
            <a:r>
              <a:rPr lang="en-US" dirty="0"/>
              <a:t>Total: 14 ½”</a:t>
            </a:r>
          </a:p>
          <a:p>
            <a:endParaRPr lang="en-US" dirty="0"/>
          </a:p>
          <a:p>
            <a:r>
              <a:rPr lang="en-US" dirty="0"/>
              <a:t>Width of secondary cage (maximum 15 ½”)</a:t>
            </a:r>
          </a:p>
          <a:p>
            <a:pPr lvl="1"/>
            <a:r>
              <a:rPr lang="en-US" dirty="0"/>
              <a:t>12” mirror diameter</a:t>
            </a:r>
          </a:p>
          <a:p>
            <a:pPr lvl="1"/>
            <a:r>
              <a:rPr lang="en-US" dirty="0"/>
              <a:t>13” inner ring diameter</a:t>
            </a:r>
          </a:p>
          <a:p>
            <a:pPr lvl="1"/>
            <a:r>
              <a:rPr lang="en-US" dirty="0"/>
              <a:t>15” outer ring diameter</a:t>
            </a:r>
          </a:p>
          <a:p>
            <a:r>
              <a:rPr lang="en-US" dirty="0"/>
              <a:t>Total: 15”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Trill’s weight (finals, actual)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14 lbs 3 oz – 12” diameter 1 ½” thick mirror</a:t>
            </a:r>
          </a:p>
          <a:p>
            <a:r>
              <a:rPr lang="en-US" sz="2600" dirty="0"/>
              <a:t>4 lbs 5 oz – mirror box and cell</a:t>
            </a:r>
          </a:p>
          <a:p>
            <a:r>
              <a:rPr lang="en-US" sz="2600" dirty="0"/>
              <a:t>5 lbs 2 oz – trusses</a:t>
            </a:r>
          </a:p>
          <a:p>
            <a:r>
              <a:rPr lang="en-US" sz="2600" dirty="0"/>
              <a:t>3 lbs 4 oz – upper cage (includes focuser and secondary)</a:t>
            </a:r>
          </a:p>
          <a:p>
            <a:r>
              <a:rPr lang="en-US" sz="2600" dirty="0"/>
              <a:t>1 lbs 5 oz – bearings</a:t>
            </a:r>
          </a:p>
          <a:p>
            <a:r>
              <a:rPr lang="en-US" sz="2600" dirty="0"/>
              <a:t>4 lbs 8 oz – rocker box and base</a:t>
            </a:r>
          </a:p>
          <a:p>
            <a:r>
              <a:rPr lang="en-US" sz="2600" dirty="0"/>
              <a:t>7 lbs 0 oz – Suitcase</a:t>
            </a:r>
          </a:p>
          <a:p>
            <a:r>
              <a:rPr lang="en-US" dirty="0"/>
              <a:t>Total scope: 32 lbs 11 oz</a:t>
            </a:r>
          </a:p>
          <a:p>
            <a:r>
              <a:rPr lang="en-US" dirty="0"/>
              <a:t>Total package: 39 lbs 11 oz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design concepts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Mirror box bottom drops to collimate, attaches solid for transport.</a:t>
            </a:r>
          </a:p>
          <a:p>
            <a:r>
              <a:rPr lang="en-US" dirty="0"/>
              <a:t>Mirror box fits within rocker box.</a:t>
            </a:r>
          </a:p>
          <a:p>
            <a:r>
              <a:rPr lang="en-US" dirty="0"/>
              <a:t>Bearings 1” radius too small.  Need to add 3 lbs of rocks to front of mirror box.  </a:t>
            </a:r>
          </a:p>
          <a:p>
            <a:r>
              <a:rPr lang="en-US" dirty="0"/>
              <a:t>Bearings only go to 10 degrees from horizon.</a:t>
            </a:r>
          </a:p>
          <a:p>
            <a:r>
              <a:rPr lang="en-US" dirty="0"/>
              <a:t>Trusses split in half.  23 ½” long.  Friction fit.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design concepts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 ¼” lightweight helical </a:t>
            </a:r>
            <a:r>
              <a:rPr lang="en-US" dirty="0" err="1"/>
              <a:t>Crayford</a:t>
            </a:r>
            <a:r>
              <a:rPr lang="en-US" dirty="0"/>
              <a:t> HC-1.</a:t>
            </a:r>
          </a:p>
          <a:p>
            <a:r>
              <a:rPr lang="en-US" dirty="0" err="1"/>
              <a:t>Rigel</a:t>
            </a:r>
            <a:r>
              <a:rPr lang="en-US" dirty="0"/>
              <a:t> </a:t>
            </a:r>
            <a:r>
              <a:rPr lang="en-US" dirty="0" err="1"/>
              <a:t>Quickfinder</a:t>
            </a:r>
            <a:r>
              <a:rPr lang="en-US" dirty="0"/>
              <a:t> red dot finder and protractors.</a:t>
            </a:r>
          </a:p>
          <a:p>
            <a:r>
              <a:rPr lang="en-US" dirty="0"/>
              <a:t>Eyepieces are: 24mm Panoptic, 12mm (2x Tele </a:t>
            </a:r>
            <a:r>
              <a:rPr lang="en-US" dirty="0" err="1"/>
              <a:t>Vue</a:t>
            </a:r>
            <a:r>
              <a:rPr lang="en-US" dirty="0"/>
              <a:t> </a:t>
            </a:r>
            <a:r>
              <a:rPr lang="en-US" dirty="0" err="1"/>
              <a:t>barlow</a:t>
            </a:r>
            <a:r>
              <a:rPr lang="en-US" dirty="0"/>
              <a:t>), 8mm (3x Tele </a:t>
            </a:r>
            <a:r>
              <a:rPr lang="en-US" dirty="0" err="1"/>
              <a:t>Vue</a:t>
            </a:r>
            <a:r>
              <a:rPr lang="en-US" dirty="0"/>
              <a:t> </a:t>
            </a:r>
            <a:r>
              <a:rPr lang="en-US" dirty="0" err="1"/>
              <a:t>barlow</a:t>
            </a:r>
            <a:r>
              <a:rPr lang="en-US" dirty="0"/>
              <a:t>).</a:t>
            </a:r>
          </a:p>
          <a:p>
            <a:r>
              <a:rPr lang="en-US" dirty="0"/>
              <a:t>Spider/ secondary holder: commercial </a:t>
            </a:r>
            <a:r>
              <a:rPr lang="en-US" dirty="0" err="1"/>
              <a:t>Astrosystems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/>
              <a:t>Deep Space 4 (.4m, 16”)</a:t>
            </a:r>
          </a:p>
        </p:txBody>
      </p:sp>
      <p:pic>
        <p:nvPicPr>
          <p:cNvPr id="13314" name="Picture 2" descr="C:\alan\pictures\telescopes\dstr\DSCN17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1300" y="1570434"/>
            <a:ext cx="6276975" cy="47077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stats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Mirror: 12” f 5, 1 ½” thick</a:t>
            </a:r>
          </a:p>
          <a:p>
            <a:r>
              <a:rPr lang="en-US" dirty="0"/>
              <a:t>Stored footprint: 15” x 16” x 7”</a:t>
            </a:r>
          </a:p>
          <a:p>
            <a:r>
              <a:rPr lang="en-US" dirty="0"/>
              <a:t>Weight – remove extra parts: 42.5 lbs (includes seat lift and coat)</a:t>
            </a:r>
          </a:p>
          <a:p>
            <a:r>
              <a:rPr lang="en-US" dirty="0"/>
              <a:t>Weight - heaviest: 47.5 lbs (includes seat lift and coat)</a:t>
            </a:r>
          </a:p>
          <a:p>
            <a:r>
              <a:rPr lang="en-US" dirty="0"/>
              <a:t>Eyepiece height at zenith: 58”</a:t>
            </a:r>
          </a:p>
          <a:p>
            <a:r>
              <a:rPr lang="en-US" dirty="0"/>
              <a:t>Setup is around 20 minutes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observations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Very stable and balance is good</a:t>
            </a:r>
          </a:p>
          <a:p>
            <a:r>
              <a:rPr lang="en-US" dirty="0"/>
              <a:t>Wind is somewhat problematical, due to lack of weight</a:t>
            </a:r>
          </a:p>
          <a:p>
            <a:r>
              <a:rPr lang="en-US" dirty="0"/>
              <a:t>Resistant to dewing (except secondary)</a:t>
            </a:r>
          </a:p>
          <a:p>
            <a:r>
              <a:rPr lang="en-US" dirty="0"/>
              <a:t>Collimation works well</a:t>
            </a:r>
          </a:p>
          <a:p>
            <a:r>
              <a:rPr lang="en-US" dirty="0"/>
              <a:t>Eyepieces work well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a telescope!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8620" y="1600200"/>
            <a:ext cx="300675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Mirror box</a:t>
            </a:r>
          </a:p>
        </p:txBody>
      </p:sp>
      <p:pic>
        <p:nvPicPr>
          <p:cNvPr id="6146" name="Picture 2" descr="C:\alan\pictures\telescopes\dstr\DSCN05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405732"/>
            <a:ext cx="6705599" cy="5029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Mirror box</a:t>
            </a:r>
          </a:p>
        </p:txBody>
      </p:sp>
      <p:pic>
        <p:nvPicPr>
          <p:cNvPr id="1027" name="Picture 3" descr="C:\alan\pictures\telescopes\dstr\DSCN06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Mirror cell</a:t>
            </a:r>
          </a:p>
        </p:txBody>
      </p:sp>
      <p:pic>
        <p:nvPicPr>
          <p:cNvPr id="2050" name="Picture 2" descr="C:\alan\pictures\telescopes\dstr\DSCN05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2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Upper cage parts</a:t>
            </a:r>
          </a:p>
        </p:txBody>
      </p:sp>
      <p:pic>
        <p:nvPicPr>
          <p:cNvPr id="3075" name="Picture 3" descr="C:\alan\pictures\telescopes\dstr\DSCN06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2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Upper cage complete</a:t>
            </a:r>
          </a:p>
        </p:txBody>
      </p:sp>
      <p:pic>
        <p:nvPicPr>
          <p:cNvPr id="3074" name="Picture 2" descr="C:\alan\pictures\telescopes\dstr\DSCN05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2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Trusses</a:t>
            </a:r>
          </a:p>
        </p:txBody>
      </p:sp>
      <p:pic>
        <p:nvPicPr>
          <p:cNvPr id="8194" name="Picture 2" descr="C:\alan\pictures\telescopes\dstr\DSCN06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2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Upper attachment trusses</a:t>
            </a:r>
          </a:p>
        </p:txBody>
      </p:sp>
      <p:pic>
        <p:nvPicPr>
          <p:cNvPr id="5122" name="Picture 2" descr="C:\alan\pictures\telescopes\dstr\DSCN05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2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/>
              <a:t>Deep Space 5 (.5m, 20”)</a:t>
            </a:r>
          </a:p>
        </p:txBody>
      </p:sp>
      <p:pic>
        <p:nvPicPr>
          <p:cNvPr id="1026" name="Picture 2" descr="C:\alan\ScottWebpage\DS5\DSC001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4764" y="1371600"/>
            <a:ext cx="4759436" cy="49467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Lower attachment trusses</a:t>
            </a:r>
          </a:p>
        </p:txBody>
      </p:sp>
      <p:pic>
        <p:nvPicPr>
          <p:cNvPr id="6146" name="Picture 2" descr="C:\alan\pictures\telescopes\dstr\DSCN05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2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/>
              <a:t>Find focus, cut trusses to length</a:t>
            </a:r>
          </a:p>
        </p:txBody>
      </p:sp>
      <p:pic>
        <p:nvPicPr>
          <p:cNvPr id="7170" name="Picture 2" descr="C:\alan\pictures\telescopes\dstr\DSCN05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9892" y="1371600"/>
            <a:ext cx="65024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Find the Center of Gravity</a:t>
            </a:r>
            <a:br>
              <a:rPr lang="en-US" dirty="0"/>
            </a:br>
            <a:r>
              <a:rPr lang="en-US" sz="3600" dirty="0"/>
              <a:t>(Warning, math ahead)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Center of gravity (CG) ALWAYS equals center of rotation of the bearings.</a:t>
            </a:r>
          </a:p>
          <a:p>
            <a:r>
              <a:rPr lang="en-US" dirty="0"/>
              <a:t>Weight times distance above CG (secondary) equals weight times distance below (mirror box).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OK, I lied, ask me if you care about the math.</a:t>
            </a:r>
          </a:p>
          <a:p>
            <a:r>
              <a:rPr lang="en-US" dirty="0"/>
              <a:t>Basically, calculate the theoretical CG.  Do the bearings fit in the suitcase?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1981200" y="3276600"/>
            <a:ext cx="21336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191000" y="3276600"/>
            <a:ext cx="2133600" cy="838200"/>
          </a:xfrm>
          <a:prstGeom prst="rightArrow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60438"/>
          </a:xfrm>
        </p:spPr>
        <p:txBody>
          <a:bodyPr>
            <a:normAutofit/>
          </a:bodyPr>
          <a:lstStyle/>
          <a:p>
            <a:r>
              <a:rPr lang="en-US" dirty="0"/>
              <a:t>Find the actual center of gravity</a:t>
            </a:r>
          </a:p>
        </p:txBody>
      </p:sp>
      <p:pic>
        <p:nvPicPr>
          <p:cNvPr id="7" name="Picture 2" descr="C:\alan\pictures\telescopes\dstr\DSCN059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9892" y="1371600"/>
            <a:ext cx="6502400" cy="4876800"/>
          </a:xfrm>
          <a:prstGeom prst="rect">
            <a:avLst/>
          </a:prstGeom>
          <a:noFill/>
        </p:spPr>
      </p:pic>
      <p:sp>
        <p:nvSpPr>
          <p:cNvPr id="4" name="Right Arrow 3"/>
          <p:cNvSpPr/>
          <p:nvPr/>
        </p:nvSpPr>
        <p:spPr>
          <a:xfrm>
            <a:off x="4495800" y="3733800"/>
            <a:ext cx="9144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Center of bearings</a:t>
            </a:r>
            <a:br>
              <a:rPr lang="en-US" dirty="0"/>
            </a:br>
            <a:r>
              <a:rPr lang="en-US" dirty="0"/>
              <a:t>equal center of gravity</a:t>
            </a:r>
          </a:p>
        </p:txBody>
      </p:sp>
      <p:pic>
        <p:nvPicPr>
          <p:cNvPr id="14338" name="Picture 2" descr="C:\alan\pictures\telescopes\dstr\DSCN11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2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Rocker box</a:t>
            </a:r>
          </a:p>
        </p:txBody>
      </p:sp>
      <p:pic>
        <p:nvPicPr>
          <p:cNvPr id="9218" name="Picture 2" descr="C:\alan\pictures\telescopes\dstr\DSCN11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2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Ground board</a:t>
            </a:r>
          </a:p>
        </p:txBody>
      </p:sp>
      <p:pic>
        <p:nvPicPr>
          <p:cNvPr id="10242" name="Picture 2" descr="C:\alan\pictures\telescopes\dstr\DSCN11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2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Bearings and stuff</a:t>
            </a:r>
          </a:p>
        </p:txBody>
      </p:sp>
      <p:pic>
        <p:nvPicPr>
          <p:cNvPr id="11266" name="Picture 2" descr="C:\alan\pictures\telescopes\dstr\DSCN11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2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Painting mirror box bottom</a:t>
            </a:r>
          </a:p>
        </p:txBody>
      </p:sp>
      <p:pic>
        <p:nvPicPr>
          <p:cNvPr id="12290" name="Picture 2" descr="C:\alan\pictures\telescopes\dstr\DSCN12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2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Protractors</a:t>
            </a:r>
          </a:p>
        </p:txBody>
      </p:sp>
      <p:pic>
        <p:nvPicPr>
          <p:cNvPr id="1026" name="Picture 2" descr="C:\alan\pictures\telescopes\dstr\DSCN2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3109" y="1348582"/>
            <a:ext cx="6837891" cy="51284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/>
              <a:t>Deep Space 5</a:t>
            </a:r>
          </a:p>
        </p:txBody>
      </p:sp>
      <p:pic>
        <p:nvPicPr>
          <p:cNvPr id="2050" name="Picture 2" descr="C:\alan\ScottWebpage\DS5\DSC000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1286" y="1447800"/>
            <a:ext cx="6276321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Eyepieces and filters</a:t>
            </a:r>
          </a:p>
        </p:txBody>
      </p:sp>
      <p:pic>
        <p:nvPicPr>
          <p:cNvPr id="3074" name="Picture 2" descr="C:\alan\pictures\telescopes\dstr\DSCN2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1520032"/>
            <a:ext cx="6324599" cy="47434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Suitcase spacers and a seat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8858" y="1520825"/>
            <a:ext cx="6322484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Don’t just use my ideas!</a:t>
            </a:r>
            <a:br>
              <a:rPr lang="en-US" dirty="0"/>
            </a:br>
            <a:r>
              <a:rPr lang="en-US" dirty="0"/>
              <a:t>Dale Murray’s mirror cell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Mirror cell from </a:t>
            </a:r>
            <a:r>
              <a:rPr lang="en-US" dirty="0" err="1"/>
              <a:t>Stellafane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65418"/>
            <a:ext cx="6176063" cy="513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DS 4’s mirror cell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did trill do?</a:t>
            </a:r>
          </a:p>
        </p:txBody>
      </p:sp>
      <p:pic>
        <p:nvPicPr>
          <p:cNvPr id="4" name="Picture 2" descr="http://media-cache-ak0.pinimg.com/originals/9f/26/48/9f264822d86c6545735ff88621f4fb8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2133600"/>
            <a:ext cx="5965088" cy="4724400"/>
          </a:xfrm>
          <a:prstGeom prst="rect">
            <a:avLst/>
          </a:prstGeom>
          <a:noFill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609600"/>
          </a:xfrm>
        </p:spPr>
        <p:txBody>
          <a:bodyPr>
            <a:normAutofit/>
          </a:bodyPr>
          <a:lstStyle/>
          <a:p>
            <a:r>
              <a:rPr lang="en-US" sz="2400" dirty="0"/>
              <a:t>Omega Centauri.  “Oh my … Spectacular.” Lachlan MacDonald.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Fine out, disaster back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scope survived fine flying to Australia, train to and from </a:t>
            </a:r>
            <a:r>
              <a:rPr lang="en-US" dirty="0" err="1"/>
              <a:t>Coona</a:t>
            </a:r>
            <a:r>
              <a:rPr lang="en-US" dirty="0"/>
              <a:t>.</a:t>
            </a:r>
          </a:p>
          <a:p>
            <a:r>
              <a:rPr lang="en-US" dirty="0"/>
              <a:t>Very nice taxi driver in Sydney drop tested the scope from 3 feet up.  (Well, it actually fell out of a trailer.)</a:t>
            </a:r>
          </a:p>
          <a:p>
            <a:r>
              <a:rPr lang="en-US" dirty="0"/>
              <a:t>Only major damage was a trashed spider.  </a:t>
            </a:r>
          </a:p>
          <a:p>
            <a:r>
              <a:rPr lang="en-US" dirty="0"/>
              <a:t>Mirror and mirror box are fine!</a:t>
            </a:r>
          </a:p>
          <a:p>
            <a:r>
              <a:rPr lang="en-US" dirty="0"/>
              <a:t>I am adding a 1” insulation layer above the secondary for airline travel.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TAAS telescope loaner program</a:t>
            </a:r>
          </a:p>
        </p:txBody>
      </p:sp>
      <p:pic>
        <p:nvPicPr>
          <p:cNvPr id="5" name="Content Placeholder 4" descr="TAAS-loaner-progra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5962" y="1605756"/>
            <a:ext cx="5172075" cy="4514850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TAAS Amateur Telescope Making club</a:t>
            </a:r>
          </a:p>
        </p:txBody>
      </p:sp>
      <p:pic>
        <p:nvPicPr>
          <p:cNvPr id="6" name="Content Placeholder 5" descr="atm015SCro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1371600"/>
            <a:ext cx="3218688" cy="5096256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3" name="Picture 3" descr="C:\alan\pictures\telescopes\dstr\DSCN17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430073" y="866510"/>
            <a:ext cx="6847417" cy="5135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Deep Space Telescopes</a:t>
            </a:r>
            <a:br>
              <a:rPr lang="en-US" dirty="0"/>
            </a:br>
            <a:r>
              <a:rPr lang="en-US" dirty="0"/>
              <a:t>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https://user.xmission.com/~alanne/DS5/DS5Main.html</a:t>
            </a:r>
            <a:endParaRPr lang="en-US" dirty="0"/>
          </a:p>
          <a:p>
            <a:r>
              <a:rPr lang="en-US" dirty="0">
                <a:hlinkClick r:id="rId3"/>
              </a:rPr>
              <a:t>https://user.xmission.com/~alanne/DS4/DS4Main.html</a:t>
            </a:r>
          </a:p>
          <a:p>
            <a:r>
              <a:rPr lang="en-US" dirty="0">
                <a:hlinkClick r:id="rId3"/>
              </a:rPr>
              <a:t>https://user.xmission.com/~alanne/DStr/DS-tr-Main.html</a:t>
            </a:r>
          </a:p>
          <a:p>
            <a:endParaRPr lang="en-US" dirty="0">
              <a:hlinkClick r:id="rId3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Space Trill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1066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/>
              <a:t>Lets set up </a:t>
            </a:r>
            <a:r>
              <a:rPr lang="en-US" sz="5400" dirty="0"/>
              <a:t>a telescope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1162050"/>
            <a:ext cx="6674908" cy="500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Deep Space Trill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Space Trill (.3m, 12”)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762000"/>
            <a:ext cx="7208308" cy="540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DS Trill in a suitcase</a:t>
            </a:r>
          </a:p>
        </p:txBody>
      </p:sp>
      <p:pic>
        <p:nvPicPr>
          <p:cNvPr id="4098" name="Picture 2" descr="C:\alan\ScottWebpage\DStr\DSCN1171smal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348581"/>
            <a:ext cx="6553200" cy="4914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1149</TotalTime>
  <Words>1137</Words>
  <Application>Microsoft Office PowerPoint</Application>
  <PresentationFormat>On-screen Show (4:3)</PresentationFormat>
  <Paragraphs>164</Paragraphs>
  <Slides>61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4" baseType="lpstr">
      <vt:lpstr>Arial</vt:lpstr>
      <vt:lpstr>Calibri</vt:lpstr>
      <vt:lpstr>Office Theme</vt:lpstr>
      <vt:lpstr>How to design and build lightweight and compact telescopes  Alan Scott</vt:lpstr>
      <vt:lpstr>Deep Space Trill   12” truss dob reflector that fits in a suitcase</vt:lpstr>
      <vt:lpstr>Deep Space 4 (.4m, 16”)</vt:lpstr>
      <vt:lpstr>Deep Space 5 (.5m, 20”)</vt:lpstr>
      <vt:lpstr>Deep Space 5</vt:lpstr>
      <vt:lpstr>Deep Space Telescopes Websites</vt:lpstr>
      <vt:lpstr>Deep Space Trill (.3m, 12”)</vt:lpstr>
      <vt:lpstr>PowerPoint Presentation</vt:lpstr>
      <vt:lpstr>DS Trill in a suitcase</vt:lpstr>
      <vt:lpstr>DS Trill</vt:lpstr>
      <vt:lpstr>Deep Space</vt:lpstr>
      <vt:lpstr>Trill</vt:lpstr>
      <vt:lpstr>What is a reflecting telescope?</vt:lpstr>
      <vt:lpstr>Designing and building a Telescope</vt:lpstr>
      <vt:lpstr>PowerPoint Presentation</vt:lpstr>
      <vt:lpstr>Good Goals</vt:lpstr>
      <vt:lpstr>Bad Goals</vt:lpstr>
      <vt:lpstr>Why build a travel telescope - OzSky</vt:lpstr>
      <vt:lpstr>PowerPoint Presentation</vt:lpstr>
      <vt:lpstr>OzSky 2017</vt:lpstr>
      <vt:lpstr>First things first</vt:lpstr>
      <vt:lpstr>Primary goals for Trill</vt:lpstr>
      <vt:lpstr>Ordered Goals for Trill</vt:lpstr>
      <vt:lpstr>The most important tools in the toolbox</vt:lpstr>
      <vt:lpstr>Trill’s Stored Size</vt:lpstr>
      <vt:lpstr>Trill’s Stored Size</vt:lpstr>
      <vt:lpstr>Trill’s weight (finals, actual)</vt:lpstr>
      <vt:lpstr>High level design concepts (1)</vt:lpstr>
      <vt:lpstr>High level design concepts (2)</vt:lpstr>
      <vt:lpstr>Final stats</vt:lpstr>
      <vt:lpstr>Final observations</vt:lpstr>
      <vt:lpstr>Let’s make a telescope!</vt:lpstr>
      <vt:lpstr>Mirror box</vt:lpstr>
      <vt:lpstr>Mirror box</vt:lpstr>
      <vt:lpstr>Mirror cell</vt:lpstr>
      <vt:lpstr>Upper cage parts</vt:lpstr>
      <vt:lpstr>Upper cage complete</vt:lpstr>
      <vt:lpstr>Trusses</vt:lpstr>
      <vt:lpstr>Upper attachment trusses</vt:lpstr>
      <vt:lpstr>Lower attachment trusses</vt:lpstr>
      <vt:lpstr>Find focus, cut trusses to length</vt:lpstr>
      <vt:lpstr>Find the Center of Gravity (Warning, math ahead)</vt:lpstr>
      <vt:lpstr>Find the actual center of gravity</vt:lpstr>
      <vt:lpstr>Center of bearings equal center of gravity</vt:lpstr>
      <vt:lpstr>Rocker box</vt:lpstr>
      <vt:lpstr>Ground board</vt:lpstr>
      <vt:lpstr>Bearings and stuff</vt:lpstr>
      <vt:lpstr>Painting mirror box bottom</vt:lpstr>
      <vt:lpstr>Protractors</vt:lpstr>
      <vt:lpstr>Eyepieces and filters</vt:lpstr>
      <vt:lpstr>Suitcase spacers and a seat</vt:lpstr>
      <vt:lpstr>Don’t just use my ideas! Dale Murray’s mirror cell</vt:lpstr>
      <vt:lpstr>Mirror cell from Stellafane</vt:lpstr>
      <vt:lpstr>DS 4’s mirror cell</vt:lpstr>
      <vt:lpstr>How did trill do?</vt:lpstr>
      <vt:lpstr>Fine out, disaster back</vt:lpstr>
      <vt:lpstr>TAAS telescope loaner program</vt:lpstr>
      <vt:lpstr>TAAS Amateur Telescope Making club</vt:lpstr>
      <vt:lpstr>PowerPoint Presentation</vt:lpstr>
      <vt:lpstr>Deep Space Trill</vt:lpstr>
      <vt:lpstr>Deep Space Trill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design and build lightweight telescopes</dc:title>
  <dc:creator>alan</dc:creator>
  <cp:lastModifiedBy>Alan</cp:lastModifiedBy>
  <cp:revision>122</cp:revision>
  <dcterms:created xsi:type="dcterms:W3CDTF">2006-08-16T00:00:00Z</dcterms:created>
  <dcterms:modified xsi:type="dcterms:W3CDTF">2019-10-20T17:24:09Z</dcterms:modified>
</cp:coreProperties>
</file>